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E40302-687A-F2D2-563E-45BB5B798A9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A00265B0-E13F-D481-4AD4-C7EB29F71A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4E66CFE-C16F-AF24-17EA-A0A61D81A18A}"/>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5" name="Segnaposto piè di pagina 4">
            <a:extLst>
              <a:ext uri="{FF2B5EF4-FFF2-40B4-BE49-F238E27FC236}">
                <a16:creationId xmlns:a16="http://schemas.microsoft.com/office/drawing/2014/main" id="{6BB2E138-C446-C095-E37D-E2177F92001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F8C86A0-F365-D552-A1F7-3BC17186060E}"/>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3451271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CA6D56-0EEC-531C-F2E3-A51D9BB3881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E3D8728-17E3-1092-FC14-D5E0028CA9B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FEBF389-1CEA-B905-F9A4-C46876795AA0}"/>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5" name="Segnaposto piè di pagina 4">
            <a:extLst>
              <a:ext uri="{FF2B5EF4-FFF2-40B4-BE49-F238E27FC236}">
                <a16:creationId xmlns:a16="http://schemas.microsoft.com/office/drawing/2014/main" id="{BC067642-B52C-515F-4E24-2C1C4A2BC0D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FFF9E3A-ACEA-5288-4542-C65D0388ECBB}"/>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3652301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F6AB4-E82E-DB3B-EF6E-DF60D0BB1508}"/>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CA49B940-AEB2-3BC5-18F4-5C7DDA0555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7BBA80A-AC17-8DEE-3B2C-791B80E8F19F}"/>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5" name="Segnaposto piè di pagina 4">
            <a:extLst>
              <a:ext uri="{FF2B5EF4-FFF2-40B4-BE49-F238E27FC236}">
                <a16:creationId xmlns:a16="http://schemas.microsoft.com/office/drawing/2014/main" id="{E74A5D57-ECAA-9A77-E6B4-55EEB5D4E7D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B352190-192E-AD16-A85A-AD78566B7EA6}"/>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4159786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3EE3EB-55DE-F33C-8F74-116C73B41E9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CBE9FCF-2136-C779-9403-761EE7D1492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B4579210-3B3C-7FB8-DBE8-596A08A0795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5261196-F0CD-0A3A-9EED-E286DD52858B}"/>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6" name="Segnaposto piè di pagina 5">
            <a:extLst>
              <a:ext uri="{FF2B5EF4-FFF2-40B4-BE49-F238E27FC236}">
                <a16:creationId xmlns:a16="http://schemas.microsoft.com/office/drawing/2014/main" id="{B8CBD850-3304-B21E-AB5F-A070429375E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E87D482-1BF9-3F16-033C-748F74AA41A1}"/>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270965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9F0BB6-C1FE-1982-98D2-45E2CA5DBD8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96BBACD-368B-1E84-A590-ED1088954B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42E5AB4-CE52-6D5D-7F28-DF8BC4BCC4E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DE54577-29F3-69E1-5211-FEC791195A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0B9302B-E750-55D6-15F0-B5382018E389}"/>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92C17140-A8A9-55A1-BAEB-ED0A0B442A72}"/>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8" name="Segnaposto piè di pagina 7">
            <a:extLst>
              <a:ext uri="{FF2B5EF4-FFF2-40B4-BE49-F238E27FC236}">
                <a16:creationId xmlns:a16="http://schemas.microsoft.com/office/drawing/2014/main" id="{2F9B9C97-5052-9508-DBAE-338845E93E3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6398C112-9F7F-B232-FE72-D85E40F52A24}"/>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3595489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CE4E10-A977-19F0-910F-154DE45F6F0F}"/>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6854C29F-E060-B565-6283-D4401DAFEBDA}"/>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4" name="Segnaposto piè di pagina 3">
            <a:extLst>
              <a:ext uri="{FF2B5EF4-FFF2-40B4-BE49-F238E27FC236}">
                <a16:creationId xmlns:a16="http://schemas.microsoft.com/office/drawing/2014/main" id="{9AF72026-5F3E-11DC-F45A-CA8F5191B4F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67729B46-5383-DA0E-6289-9CFC0767B944}"/>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1888400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08F8747-FF77-7B04-7332-249083371176}"/>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3" name="Segnaposto piè di pagina 2">
            <a:extLst>
              <a:ext uri="{FF2B5EF4-FFF2-40B4-BE49-F238E27FC236}">
                <a16:creationId xmlns:a16="http://schemas.microsoft.com/office/drawing/2014/main" id="{30DDFD04-D5B7-4AA5-0E0E-A022F19F42F0}"/>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768F302B-8C23-D3E3-8F2C-08A7B83D98CB}"/>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655346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08887F-B981-7659-11DB-1D557F2C60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D107E62-0878-F26A-08DC-FA288E438E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82FAE0B-6EE6-4924-6CA6-D151F1B9C3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4A6C9AC-B357-2F9B-4C94-5D828E474E1C}"/>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6" name="Segnaposto piè di pagina 5">
            <a:extLst>
              <a:ext uri="{FF2B5EF4-FFF2-40B4-BE49-F238E27FC236}">
                <a16:creationId xmlns:a16="http://schemas.microsoft.com/office/drawing/2014/main" id="{D19A04E9-A753-A051-C53C-310207598B1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34E994C-1BFB-45A2-8847-8593F27085AF}"/>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245895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C70D0D-3AE5-4F4C-E0D1-75872C24FC1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6D917E1-574F-B2E6-4F42-8B2B31101F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931EE70-427B-DE60-ABF4-EE196ACF8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D190963-DB9F-BD88-F39D-C3B2A8AD862D}"/>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6" name="Segnaposto piè di pagina 5">
            <a:extLst>
              <a:ext uri="{FF2B5EF4-FFF2-40B4-BE49-F238E27FC236}">
                <a16:creationId xmlns:a16="http://schemas.microsoft.com/office/drawing/2014/main" id="{E2844C80-7AF8-514B-8AB1-3663FBDC8C3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50FCCB6-59A4-5C96-857F-36F8094594A2}"/>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2402118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515EA6-179A-E309-1795-EDF81C68E33D}"/>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2A85B91-1139-A094-660E-FC34AB4521E7}"/>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2EC3C35-568D-8996-76D8-EF34E9137D60}"/>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5" name="Segnaposto piè di pagina 4">
            <a:extLst>
              <a:ext uri="{FF2B5EF4-FFF2-40B4-BE49-F238E27FC236}">
                <a16:creationId xmlns:a16="http://schemas.microsoft.com/office/drawing/2014/main" id="{C38EF8FD-2A2B-F8DA-FF1A-03203AEBFE3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61C2B7C-820D-AE0E-1F8D-A1F2BFD96098}"/>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1279370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008586D-2930-984F-BF69-7AFB7B6337B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B43CCA4-A718-D007-3B21-2ACA215376C8}"/>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FD24470-4951-94DB-8DC8-B54D73EC997B}"/>
              </a:ext>
            </a:extLst>
          </p:cNvPr>
          <p:cNvSpPr>
            <a:spLocks noGrp="1"/>
          </p:cNvSpPr>
          <p:nvPr>
            <p:ph type="dt" sz="half" idx="10"/>
          </p:nvPr>
        </p:nvSpPr>
        <p:spPr/>
        <p:txBody>
          <a:bodyPr/>
          <a:lstStyle/>
          <a:p>
            <a:fld id="{E2172FFA-B5A5-499D-88BA-029A0D36999A}" type="datetimeFigureOut">
              <a:rPr lang="it-IT" smtClean="0"/>
              <a:t>20/12/2025</a:t>
            </a:fld>
            <a:endParaRPr lang="it-IT"/>
          </a:p>
        </p:txBody>
      </p:sp>
      <p:sp>
        <p:nvSpPr>
          <p:cNvPr id="5" name="Segnaposto piè di pagina 4">
            <a:extLst>
              <a:ext uri="{FF2B5EF4-FFF2-40B4-BE49-F238E27FC236}">
                <a16:creationId xmlns:a16="http://schemas.microsoft.com/office/drawing/2014/main" id="{05446FAA-D6E0-F1B3-D205-99621BEAF7E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6D582C-7096-E8A4-F957-D52D8CB1FF89}"/>
              </a:ext>
            </a:extLst>
          </p:cNvPr>
          <p:cNvSpPr>
            <a:spLocks noGrp="1"/>
          </p:cNvSpPr>
          <p:nvPr>
            <p:ph type="sldNum" sz="quarter" idx="12"/>
          </p:nvPr>
        </p:nvSpPr>
        <p:spPr/>
        <p:txBody>
          <a:bodyPr/>
          <a:lstStyle/>
          <a:p>
            <a:fld id="{07999EB2-2A7B-49C4-8D8B-8525B4EA5CBB}" type="slidenum">
              <a:rPr lang="it-IT" smtClean="0"/>
              <a:t>‹N›</a:t>
            </a:fld>
            <a:endParaRPr lang="it-IT"/>
          </a:p>
        </p:txBody>
      </p:sp>
    </p:spTree>
    <p:extLst>
      <p:ext uri="{BB962C8B-B14F-4D97-AF65-F5344CB8AC3E}">
        <p14:creationId xmlns:p14="http://schemas.microsoft.com/office/powerpoint/2010/main" val="3177100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0679A86-8032-0BDD-7858-7E4FB6FD4A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E460C3F-B8AC-296F-E128-F6199397A7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AD98F57-BB81-6991-A706-DDDF16565B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172FFA-B5A5-499D-88BA-029A0D36999A}" type="datetimeFigureOut">
              <a:rPr lang="it-IT" smtClean="0"/>
              <a:t>20/12/2025</a:t>
            </a:fld>
            <a:endParaRPr lang="it-IT"/>
          </a:p>
        </p:txBody>
      </p:sp>
      <p:sp>
        <p:nvSpPr>
          <p:cNvPr id="5" name="Segnaposto piè di pagina 4">
            <a:extLst>
              <a:ext uri="{FF2B5EF4-FFF2-40B4-BE49-F238E27FC236}">
                <a16:creationId xmlns:a16="http://schemas.microsoft.com/office/drawing/2014/main" id="{A3609ED7-D071-8EAC-1D33-563CC4E310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3F4A2B45-197C-2AF4-341A-49C9A3077E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999EB2-2A7B-49C4-8D8B-8525B4EA5CBB}" type="slidenum">
              <a:rPr lang="it-IT" smtClean="0"/>
              <a:t>‹N›</a:t>
            </a:fld>
            <a:endParaRPr lang="it-IT"/>
          </a:p>
        </p:txBody>
      </p:sp>
    </p:spTree>
    <p:extLst>
      <p:ext uri="{BB962C8B-B14F-4D97-AF65-F5344CB8AC3E}">
        <p14:creationId xmlns:p14="http://schemas.microsoft.com/office/powerpoint/2010/main" val="302543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F24A11-1700-456E-9DA6-9F3F62D5F2A5}"/>
              </a:ext>
            </a:extLst>
          </p:cNvPr>
          <p:cNvSpPr>
            <a:spLocks noGrp="1"/>
          </p:cNvSpPr>
          <p:nvPr>
            <p:ph type="title"/>
          </p:nvPr>
        </p:nvSpPr>
        <p:spPr>
          <a:xfrm>
            <a:off x="1097280" y="286603"/>
            <a:ext cx="10058400" cy="909737"/>
          </a:xfrm>
          <a:solidFill>
            <a:srgbClr val="92D050"/>
          </a:solidFill>
          <a:effectLst>
            <a:glow rad="228600">
              <a:schemeClr val="accent3">
                <a:satMod val="175000"/>
                <a:alpha val="40000"/>
              </a:schemeClr>
            </a:glow>
          </a:effectLst>
        </p:spPr>
        <p:txBody>
          <a:bodyPr/>
          <a:lstStyle/>
          <a:p>
            <a:pPr algn="ctr"/>
            <a:r>
              <a:rPr lang="it-IT" b="1" dirty="0">
                <a:solidFill>
                  <a:srgbClr val="00B050"/>
                </a:solidFill>
              </a:rPr>
              <a:t>LA PAURA CHE CI BLOCCA</a:t>
            </a:r>
          </a:p>
        </p:txBody>
      </p:sp>
      <p:sp>
        <p:nvSpPr>
          <p:cNvPr id="3" name="Segnaposto contenuto 2">
            <a:extLst>
              <a:ext uri="{FF2B5EF4-FFF2-40B4-BE49-F238E27FC236}">
                <a16:creationId xmlns:a16="http://schemas.microsoft.com/office/drawing/2014/main" id="{ED23E524-03CC-48C9-9560-ECE269D65C2C}"/>
              </a:ext>
            </a:extLst>
          </p:cNvPr>
          <p:cNvSpPr>
            <a:spLocks noGrp="1"/>
          </p:cNvSpPr>
          <p:nvPr>
            <p:ph sz="half" idx="1"/>
          </p:nvPr>
        </p:nvSpPr>
        <p:spPr>
          <a:xfrm>
            <a:off x="1097280" y="3840481"/>
            <a:ext cx="4639736" cy="2194560"/>
          </a:xfrm>
          <a:solidFill>
            <a:srgbClr val="CCFF66"/>
          </a:solidFill>
        </p:spPr>
        <p:txBody>
          <a:bodyPr>
            <a:normAutofit fontScale="70000" lnSpcReduction="20000"/>
          </a:bodyPr>
          <a:lstStyle/>
          <a:p>
            <a:r>
              <a:rPr lang="it-IT" sz="3200" b="1" u="sng" dirty="0"/>
              <a:t>FA BENE:</a:t>
            </a:r>
          </a:p>
          <a:p>
            <a:r>
              <a:rPr lang="it-IT" sz="1800" dirty="0">
                <a:effectLst/>
                <a:latin typeface="Calibri" panose="020F0502020204030204" pitchFamily="34" charset="0"/>
                <a:ea typeface="Calibri" panose="020F0502020204030204" pitchFamily="34" charset="0"/>
                <a:cs typeface="Times New Roman" panose="02020603050405020304" pitchFamily="18" charset="0"/>
              </a:rPr>
              <a:t>Guai se non ci fosse la paura e se non ci fosse stata dai tempi degli uomini primitivi, quando sbagliare sentiero nella foresta poteva essere fatale, poteva farti incappare nelle fauci di una belva feroce. Guai se non ci fosse la paura quando, quella scarica energetica al cervello, ti fa prontamente schivare un’auto che ti viene addosso o un passante che stai per investire perché spunta all’improvviso. Il </a:t>
            </a:r>
            <a:r>
              <a:rPr lang="it-IT" sz="1800" b="1" u="sng" dirty="0">
                <a:effectLst/>
                <a:latin typeface="Calibri" panose="020F0502020204030204" pitchFamily="34" charset="0"/>
                <a:ea typeface="Calibri" panose="020F0502020204030204" pitchFamily="34" charset="0"/>
                <a:cs typeface="Times New Roman" panose="02020603050405020304" pitchFamily="18" charset="0"/>
              </a:rPr>
              <a:t>cervello “rettiliano” </a:t>
            </a:r>
            <a:r>
              <a:rPr lang="it-IT" sz="1800" dirty="0">
                <a:effectLst/>
                <a:latin typeface="Calibri" panose="020F0502020204030204" pitchFamily="34" charset="0"/>
                <a:ea typeface="Calibri" panose="020F0502020204030204" pitchFamily="34" charset="0"/>
                <a:cs typeface="Times New Roman" panose="02020603050405020304" pitchFamily="18" charset="0"/>
              </a:rPr>
              <a:t>scatta e grazie alla paura, salva te e gli altri, bloccandoti. La paura che ti blocca e fa bene.</a:t>
            </a:r>
          </a:p>
          <a:p>
            <a:endParaRPr lang="it-IT" dirty="0"/>
          </a:p>
        </p:txBody>
      </p:sp>
      <p:sp>
        <p:nvSpPr>
          <p:cNvPr id="4" name="Segnaposto contenuto 3">
            <a:extLst>
              <a:ext uri="{FF2B5EF4-FFF2-40B4-BE49-F238E27FC236}">
                <a16:creationId xmlns:a16="http://schemas.microsoft.com/office/drawing/2014/main" id="{CC3BD7B0-8729-44C2-8F55-00BBBCB31A4B}"/>
              </a:ext>
            </a:extLst>
          </p:cNvPr>
          <p:cNvSpPr>
            <a:spLocks noGrp="1"/>
          </p:cNvSpPr>
          <p:nvPr>
            <p:ph sz="half" idx="2"/>
          </p:nvPr>
        </p:nvSpPr>
        <p:spPr>
          <a:xfrm>
            <a:off x="6515944" y="1866900"/>
            <a:ext cx="4639736" cy="4351020"/>
          </a:xfrm>
          <a:solidFill>
            <a:srgbClr val="FF6600"/>
          </a:solidFill>
        </p:spPr>
        <p:txBody>
          <a:bodyPr>
            <a:normAutofit fontScale="70000" lnSpcReduction="20000"/>
          </a:bodyPr>
          <a:lstStyle/>
          <a:p>
            <a:r>
              <a:rPr lang="it-IT" sz="3200" b="1" u="sng" dirty="0"/>
              <a:t>FA MALE:</a:t>
            </a:r>
          </a:p>
          <a:p>
            <a:r>
              <a:rPr lang="it-IT" sz="2200" dirty="0">
                <a:effectLst/>
                <a:latin typeface="Calibri" panose="020F0502020204030204" pitchFamily="34" charset="0"/>
                <a:ea typeface="Calibri" panose="020F0502020204030204" pitchFamily="34" charset="0"/>
                <a:cs typeface="Times New Roman" panose="02020603050405020304" pitchFamily="18" charset="0"/>
              </a:rPr>
              <a:t>Nella nostra vita di tutti i giorni però esistono certamente situazioni da evitare, rischiose, guai nei quali non cacciarsi, ma qual è il problema? </a:t>
            </a:r>
          </a:p>
          <a:p>
            <a:r>
              <a:rPr lang="it-IT" sz="1800" dirty="0">
                <a:effectLst/>
                <a:latin typeface="Calibri" panose="020F0502020204030204" pitchFamily="34" charset="0"/>
                <a:ea typeface="Calibri" panose="020F0502020204030204" pitchFamily="34" charset="0"/>
                <a:cs typeface="Times New Roman" panose="02020603050405020304" pitchFamily="18" charset="0"/>
              </a:rPr>
              <a:t>E’ che a volte, </a:t>
            </a:r>
            <a:r>
              <a:rPr lang="it-IT" sz="2600" dirty="0">
                <a:effectLst/>
                <a:latin typeface="Calibri" panose="020F0502020204030204" pitchFamily="34" charset="0"/>
                <a:ea typeface="Calibri" panose="020F0502020204030204" pitchFamily="34" charset="0"/>
                <a:cs typeface="Times New Roman" panose="02020603050405020304" pitchFamily="18" charset="0"/>
              </a:rPr>
              <a:t>trasferiamo questa paura bloccante anche in situazioni </a:t>
            </a:r>
            <a:r>
              <a:rPr lang="it-IT" sz="2600" u="sng" dirty="0">
                <a:effectLst/>
                <a:latin typeface="Calibri" panose="020F0502020204030204" pitchFamily="34" charset="0"/>
                <a:ea typeface="Calibri" panose="020F0502020204030204" pitchFamily="34" charset="0"/>
                <a:cs typeface="Times New Roman" panose="02020603050405020304" pitchFamily="18" charset="0"/>
              </a:rPr>
              <a:t>non</a:t>
            </a:r>
            <a:r>
              <a:rPr lang="it-IT" sz="2600" dirty="0">
                <a:effectLst/>
                <a:latin typeface="Calibri" panose="020F0502020204030204" pitchFamily="34" charset="0"/>
                <a:ea typeface="Calibri" panose="020F0502020204030204" pitchFamily="34" charset="0"/>
                <a:cs typeface="Times New Roman" panose="02020603050405020304" pitchFamily="18" charset="0"/>
              </a:rPr>
              <a:t> di pericolo di vita. </a:t>
            </a:r>
            <a:r>
              <a:rPr lang="it-IT" sz="1800" dirty="0">
                <a:effectLst/>
                <a:latin typeface="Calibri" panose="020F0502020204030204" pitchFamily="34" charset="0"/>
                <a:ea typeface="Calibri" panose="020F0502020204030204" pitchFamily="34" charset="0"/>
                <a:cs typeface="Times New Roman" panose="02020603050405020304" pitchFamily="18" charset="0"/>
              </a:rPr>
              <a:t>Ci sono paure reali e paure immaginarie. Il </a:t>
            </a:r>
            <a:r>
              <a:rPr lang="it-IT" sz="1800" b="1" u="sng" dirty="0">
                <a:effectLst/>
                <a:latin typeface="Calibri" panose="020F0502020204030204" pitchFamily="34" charset="0"/>
                <a:ea typeface="Calibri" panose="020F0502020204030204" pitchFamily="34" charset="0"/>
                <a:cs typeface="Times New Roman" panose="02020603050405020304" pitchFamily="18" charset="0"/>
              </a:rPr>
              <a:t>cervello rettiliano </a:t>
            </a:r>
            <a:r>
              <a:rPr lang="it-IT" sz="1800" dirty="0">
                <a:effectLst/>
                <a:latin typeface="Calibri" panose="020F0502020204030204" pitchFamily="34" charset="0"/>
                <a:ea typeface="Calibri" panose="020F0502020204030204" pitchFamily="34" charset="0"/>
                <a:cs typeface="Times New Roman" panose="02020603050405020304" pitchFamily="18" charset="0"/>
              </a:rPr>
              <a:t>lo abbiamo ancora e non distingue l’immaginazione dalla realtà: ci fa provare le stesse identiche emozioni, come se fossimo in pericolo di vita…ogni volta…</a:t>
            </a:r>
            <a:r>
              <a:rPr lang="it-IT" sz="2000" u="sng" dirty="0">
                <a:effectLst/>
                <a:latin typeface="Calibri" panose="020F0502020204030204" pitchFamily="34" charset="0"/>
                <a:ea typeface="Calibri" panose="020F0502020204030204" pitchFamily="34" charset="0"/>
                <a:cs typeface="Times New Roman" panose="02020603050405020304" pitchFamily="18" charset="0"/>
              </a:rPr>
              <a:t>davanti a qualcosa di nuovo</a:t>
            </a:r>
            <a:r>
              <a:rPr lang="it-IT" sz="1800" u="sng" dirty="0">
                <a:effectLst/>
                <a:latin typeface="Calibri" panose="020F0502020204030204" pitchFamily="34" charset="0"/>
                <a:ea typeface="Calibri" panose="020F0502020204030204" pitchFamily="34" charset="0"/>
                <a:cs typeface="Times New Roman" panose="02020603050405020304" pitchFamily="18" charset="0"/>
              </a:rPr>
              <a:t>, a qualcosa che ci spaventa</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2000" u="sng" dirty="0">
                <a:effectLst/>
                <a:latin typeface="Calibri" panose="020F0502020204030204" pitchFamily="34" charset="0"/>
                <a:ea typeface="Calibri" panose="020F0502020204030204" pitchFamily="34" charset="0"/>
                <a:cs typeface="Times New Roman" panose="02020603050405020304" pitchFamily="18" charset="0"/>
              </a:rPr>
              <a:t>a qualcuno di cui abbiamo soggezione</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2300" u="sng" dirty="0">
                <a:effectLst/>
                <a:latin typeface="Calibri" panose="020F0502020204030204" pitchFamily="34" charset="0"/>
                <a:ea typeface="Calibri" panose="020F0502020204030204" pitchFamily="34" charset="0"/>
                <a:cs typeface="Times New Roman" panose="02020603050405020304" pitchFamily="18" charset="0"/>
              </a:rPr>
              <a:t>se ci sentiamo inadeguati</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2200" dirty="0">
                <a:effectLst/>
                <a:latin typeface="Calibri" panose="020F0502020204030204" pitchFamily="34" charset="0"/>
                <a:ea typeface="Calibri" panose="020F0502020204030204" pitchFamily="34" charset="0"/>
                <a:cs typeface="Times New Roman" panose="02020603050405020304" pitchFamily="18" charset="0"/>
              </a:rPr>
              <a:t>se siamo insicuri…e quindi siamo guidati ad agire o meglio, a non agire per paura, ma spesso è tutto nella nostra testa</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a:p>
            <a:r>
              <a:rPr lang="it-IT" sz="2200" dirty="0">
                <a:effectLst/>
                <a:latin typeface="Calibri" panose="020F0502020204030204" pitchFamily="34" charset="0"/>
                <a:ea typeface="Calibri" panose="020F0502020204030204" pitchFamily="34" charset="0"/>
                <a:cs typeface="Times New Roman" panose="02020603050405020304" pitchFamily="18" charset="0"/>
              </a:rPr>
              <a:t>Perfino la monaca di Monza, probabilmente, sarebbe sopravvissuta, avrebbe vissuto una qualche vita lo stesso, se non fosse stata bloccata dalla paura di esprimere la sua volontà. Chissà che vita avrebbe avuto…</a:t>
            </a:r>
          </a:p>
          <a:p>
            <a:endParaRPr lang="it-IT" dirty="0"/>
          </a:p>
        </p:txBody>
      </p:sp>
      <p:sp>
        <p:nvSpPr>
          <p:cNvPr id="5" name="Segnaposto data 4">
            <a:extLst>
              <a:ext uri="{FF2B5EF4-FFF2-40B4-BE49-F238E27FC236}">
                <a16:creationId xmlns:a16="http://schemas.microsoft.com/office/drawing/2014/main" id="{BC7F42A8-551D-4E3C-B338-262A2009A91F}"/>
              </a:ext>
            </a:extLst>
          </p:cNvPr>
          <p:cNvSpPr>
            <a:spLocks noGrp="1"/>
          </p:cNvSpPr>
          <p:nvPr>
            <p:ph type="dt" sz="half" idx="10"/>
          </p:nvPr>
        </p:nvSpPr>
        <p:spPr/>
        <p:txBody>
          <a:bodyPr/>
          <a:lstStyle/>
          <a:p>
            <a:pPr rtl="0"/>
            <a:fld id="{669A5B84-5820-4659-B553-5FEBB9F4FD91}" type="datetime1">
              <a:rPr lang="it-IT" smtClean="0"/>
              <a:t>20/12/2025</a:t>
            </a:fld>
            <a:endParaRPr lang="en-US" dirty="0"/>
          </a:p>
        </p:txBody>
      </p:sp>
      <p:pic>
        <p:nvPicPr>
          <p:cNvPr id="3074" name="Picture 2">
            <a:extLst>
              <a:ext uri="{FF2B5EF4-FFF2-40B4-BE49-F238E27FC236}">
                <a16:creationId xmlns:a16="http://schemas.microsoft.com/office/drawing/2014/main" id="{579ECC31-DBDC-479E-A2E5-BBA5751595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25880"/>
            <a:ext cx="2385060" cy="2385060"/>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piè di pagina 5">
            <a:extLst>
              <a:ext uri="{FF2B5EF4-FFF2-40B4-BE49-F238E27FC236}">
                <a16:creationId xmlns:a16="http://schemas.microsoft.com/office/drawing/2014/main" id="{210D3AB3-81A9-7953-72F1-D03A15AF3AA2}"/>
              </a:ext>
            </a:extLst>
          </p:cNvPr>
          <p:cNvSpPr>
            <a:spLocks noGrp="1"/>
          </p:cNvSpPr>
          <p:nvPr>
            <p:ph type="ftr" sz="quarter" idx="11"/>
          </p:nvPr>
        </p:nvSpPr>
        <p:spPr/>
        <p:txBody>
          <a:bodyPr/>
          <a:lstStyle/>
          <a:p>
            <a:pPr rtl="0"/>
            <a:r>
              <a:rPr lang="it-IT"/>
              <a:t>Alessandra Cutolo - Collana Letteratura e Introspezione</a:t>
            </a:r>
            <a:endParaRPr lang="en-US" dirty="0"/>
          </a:p>
        </p:txBody>
      </p:sp>
    </p:spTree>
    <p:extLst>
      <p:ext uri="{BB962C8B-B14F-4D97-AF65-F5344CB8AC3E}">
        <p14:creationId xmlns:p14="http://schemas.microsoft.com/office/powerpoint/2010/main" val="49694213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296</Words>
  <Application>Microsoft Office PowerPoint</Application>
  <PresentationFormat>Widescreen</PresentationFormat>
  <Paragraphs>9</Paragraphs>
  <Slides>1</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vt:i4>
      </vt:variant>
    </vt:vector>
  </HeadingPairs>
  <TitlesOfParts>
    <vt:vector size="5" baseType="lpstr">
      <vt:lpstr>Arial</vt:lpstr>
      <vt:lpstr>Calibri</vt:lpstr>
      <vt:lpstr>Calibri Light</vt:lpstr>
      <vt:lpstr>Tema di Office</vt:lpstr>
      <vt:lpstr>LA PAURA CHE CI BLOCCA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alessandra cutolo</dc:creator>
  <cp:lastModifiedBy>alessandra cutolo</cp:lastModifiedBy>
  <cp:revision>1</cp:revision>
  <dcterms:created xsi:type="dcterms:W3CDTF">2025-12-20T06:50:37Z</dcterms:created>
  <dcterms:modified xsi:type="dcterms:W3CDTF">2025-12-20T06:51:29Z</dcterms:modified>
</cp:coreProperties>
</file>